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A346B-027F-A2D7-95FE-85B6CAC9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0B26FC-5C33-CA91-70D1-E9B8DCCAB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27E1AB-BC3C-FC34-4C33-7756EB16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49042-1001-A6E5-2C67-7901BE9E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52326B-8D66-751F-C313-C6525C33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1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46E09-106D-F9E4-A6B3-FE887DBDA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2E3AC0-E259-F843-3DAF-5531BE999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52E621-717D-49B3-1FD5-C74B0CFB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DCB6AC-A087-ED01-81E0-E5178AF7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4282B5-13AD-C5C8-8151-15639131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6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058CB6E-25BB-9E7E-13BF-6DB52A56D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805937-476A-C8C9-364C-5952A065D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714064-0374-7648-89C3-CECB90F30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D04C2-DCE0-EC20-FE70-ADBD1D6C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790768-2CE3-73A5-A853-E0FC0594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8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66237A-78B7-53C3-0A25-FC80171C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5ABD4A-CD20-6FD4-3BB6-10E632AEC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7B7FF8-42F1-96BB-16FC-103B988B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36AFD6-E5DD-DCA9-2B33-5120B1FC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B018EB-8959-0B19-051B-0D6874C0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321CD-3F83-EBC9-66F9-F23D1A4B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3ED7A1-50BF-5731-5F53-D65043AA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B5F3CF-ECA6-A70B-F8DA-2B18E4E2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ABAE6A-2FFF-3D15-B4BB-80C864898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D4B36A-60D8-091C-E97C-F4E95F33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8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5D212-016B-9ED9-FEB7-517ED17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86D3A7-403D-0124-6076-8ECE337F4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172166-6617-36D0-2371-A639EBD4B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E08E71-CC9C-DBC5-DFB4-4E25B04B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6114A6-AEB7-E5C6-83E3-C431BF7EB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205DF-0688-1EEF-CC12-7B8282E1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8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11C0A-EB50-111E-B2C3-F0E7C665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041354-D49A-F7B6-54ED-69DD07FEC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039CC3-53EB-AAEF-CAAB-F30B8A5AA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25E893-F10F-D11C-76F7-6E68AD0C5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B08289-B16B-660E-CCAC-0CFCB838B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2C4ED6-0538-39EF-7AA5-80990B6C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BD1C5D7-A733-F4C2-DEB0-3D6D91CEE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42C2F0-D6A2-40A3-760F-731B3122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7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16A31-55E5-90E7-0E6A-B45BBD6D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014D0D-29F4-3DCD-73E8-0C20D774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A55C68-89A6-FAE2-7CFD-707CCCEA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559A95-64AD-6907-1746-F2422B91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39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8EB892-C279-2EEF-F350-C82D9367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527902-E55D-0351-9379-D2583D82F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385128-14CA-E1A9-D3C8-7E07EA02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2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AFBD4-E805-4C90-18FE-D357BF29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EAE57E-59B3-22C8-C650-889F42A83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314D34-29D9-B72E-2C3F-1A66B1423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F1E839-73F6-F279-AD34-43E23FB3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703556-D98D-89E3-39C0-1DBCB07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AA3EB1-9BA1-B477-74E3-638EE81E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2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D0ED0-CB3B-DA77-6710-8C5A6EC5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258B15-BC35-248D-CA10-AEC38752F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FFB654-5844-CFD0-8E73-7F95CEE5F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BCB052-9E39-8360-259D-7EBA89B7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5C7E2A-8EB9-4CD7-4C68-9BF327C0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A9B5CC-EC75-1E03-7FC3-85DD71E3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C62EF-86F9-28F6-F232-C49894C0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3EB4D2-864E-FF4C-1E9C-49533E202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A22278-FF90-28FB-33C6-2855358C0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856576-BB00-439A-8B6A-9930D61D330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23B8F-89AD-9846-707A-B5308527C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39F2EA-C4BD-4836-17D2-AB1716783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3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62D65-005C-C3BA-CD68-F53B41CA6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99" y="228600"/>
            <a:ext cx="11853333" cy="6524096"/>
          </a:xfrm>
        </p:spPr>
        <p:txBody>
          <a:bodyPr>
            <a:norm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государственный электротехнический</a:t>
            </a:r>
            <a:b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 «ЛЭТИ» им. В.И. Ульянова (Ленина)</a:t>
            </a:r>
            <a:b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Лабораторная работа </a:t>
            </a:r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№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шифров 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 </a:t>
            </a:r>
            <a:r>
              <a:rPr lang="ru-RU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Кузнечик</a:t>
            </a:r>
            <a:br>
              <a:rPr lang="ru-R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_______________ Васильева Ольга , группа 1381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Руководитель:___________ Племянников А.К., доцент каф. ИБ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Сант-Петербург 2024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30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2FA59-4C84-21A5-1D25-93FB8BF3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7" y="0"/>
            <a:ext cx="10515600" cy="1325563"/>
          </a:xfrm>
        </p:spPr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E67A1-AAC9-38EB-F052-4B31C91800AA}"/>
              </a:ext>
            </a:extLst>
          </p:cNvPr>
          <p:cNvSpPr txBox="1"/>
          <p:nvPr/>
        </p:nvSpPr>
        <p:spPr>
          <a:xfrm>
            <a:off x="427566" y="914400"/>
            <a:ext cx="1133686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исследован шифра AES и выявлены следующие основные характеристики шифра: симметричный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блочный шифр, длина ключа варьируется в зависимости от версии: 128, 192 и 256 бит, размер блока -128 бит. Число раундов зависит от длины ключа: 10 для ключа 128 бит, 12 для 192 и 14 для 256. 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основе алгоритма - SP-сеть, в последнем раунде отсутствует одна из процедур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MixColumns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что не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влияет на безопасность шифра.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первого раунда были проведены расчеты ключа и результата раунда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автоматизированных и ручных расчетов совпали.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Было оценено время атаки грубой силой при известной части ключа на примере текста длиной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1429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символов при разном количестве машинных ресурсов: в случае 6 неизвестных байтов ключа, результат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варьируется от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1.6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года до 12 лет. При атаке по известному открытому тексту результаты улучшаются до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диапазона от 248 дней до 4.3 лет.</a:t>
            </a: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Была исследована атака по дополнению на AES в режиме CBC и построена схема алгоритма действий нарушителя.</a:t>
            </a: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исследован шифр Кузнечик и выявлены следующие основные характеристики данного шифра: симметричный блочный шифр, длина ключа – 256 бит, размер блока – 128 бит. В основе алгоритма - SP-сеть из 10 раундов, в последнем раунде осуществляется только сложение с раундовым ключом, - и сеть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Фейстеля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32 раундами для развертывания ключа.</a:t>
            </a: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проведен расчет результата 5 итерации развертывания ключа, результаты ручных и автоматизированных расчетов совпали. Была выявлена ошибка вывода блока после L-преобразования в программе “Литорея” в визуализации развертывания ключа.</a:t>
            </a: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проведен расчет результата пятого раунда шифрования, результаты ручных и автоматизированных расчетов совпали.</a:t>
            </a:r>
          </a:p>
        </p:txBody>
      </p:sp>
    </p:spTree>
    <p:extLst>
      <p:ext uri="{BB962C8B-B14F-4D97-AF65-F5344CB8AC3E}">
        <p14:creationId xmlns:p14="http://schemas.microsoft.com/office/powerpoint/2010/main" val="129145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62922-D125-A00E-A434-751B55E3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 и задание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6AB7D-35A5-9627-4F4A-5498E7E71FE7}"/>
              </a:ext>
            </a:extLst>
          </p:cNvPr>
          <p:cNvSpPr txBox="1"/>
          <p:nvPr/>
        </p:nvSpPr>
        <p:spPr>
          <a:xfrm>
            <a:off x="477520" y="1329406"/>
            <a:ext cx="11236960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Приобретение навыков работы с шифрами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Кузнечик</a:t>
            </a: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Задание: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Изучить преобразования </a:t>
            </a:r>
            <a: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AES по шаблонной схеме AES </a:t>
            </a:r>
            <a:r>
              <a:rPr lang="ru-RU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</a:t>
            </a:r>
            <a: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из </a:t>
            </a:r>
            <a:r>
              <a:rPr lang="ru-RU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CrypTool</a:t>
            </a:r>
            <a: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  c  учетом рекомендаций  Методического пособия (</a:t>
            </a:r>
            <a:r>
              <a:rPr lang="ru-RU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на с. 26 , п.п.1-3</a:t>
            </a:r>
            <a: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  В отчете представить скриншот с данными и результатами раунда №1, скриншот со значением ключа первого раунда, фото черновиков ручных расчетов.  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Провести исследование криптостойкости AES   с учетом рекомендаций  Методического пособия  (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на с. 28 , п.п.1-7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В отчете представить скриншот с шаблоном атаки грубой силы и  таблицы с результатами исследования трудоемкости атаки,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требования к содержанию раздела отчета с. 28,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п.п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3-5 )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Изучить действия нарушителя  при атаке предсказанием дополнения на  шифр  AES  в режиме CBC с учетом рекомендаций  Методического пособия  (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на с. 30 , п.п.1-5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).  В отчете представить скриншот с шаблоном этой атаки и  схему алгоритма действий нарушителя.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Изучить алгоритм развертывания ключа шифра Кузнечик с помощью приложения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ЛИТОРЕЯ.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В качестве секретного ключа выбрать использованный в п. 1,  В качестве  материала для итерационного ключа выбрать  константу N+2, где N - последняя цифра в номере студенческого  билета. В отчете представить скриншот с эталонным значением  раундового ключа, фото черновиков ручных расчетов.   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 Изучить раундовые преобразования шифра Кузнечик с помощью приложения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ЛИТОРЕЯ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 В качестве блока данных и секретного ключа выбрать использованные в п. 1. а в качестве  эталонного раунда - раунд с номером  N+2, где N - последняя цифра в номере студенческого  билета. В отчете представить скриншот с данными и эталонными результатами заданного раунда, фото черновиков ручных расчетов.  </a:t>
            </a: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84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2253E-4212-15E5-DE00-3F5763BF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6"/>
            <a:ext cx="10515600" cy="1325563"/>
          </a:xfrm>
        </p:spPr>
        <p:txBody>
          <a:bodyPr/>
          <a:lstStyle/>
          <a:p>
            <a:r>
              <a:rPr lang="en-US" dirty="0"/>
              <a:t>AES:</a:t>
            </a:r>
            <a:r>
              <a:rPr lang="ru-RU" dirty="0"/>
              <a:t> Исходные данные и результат со значением раундового ключа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5D8813-EF7A-5A4D-A495-07B58551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33" y="1940360"/>
            <a:ext cx="5630333" cy="4661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72AC40-315F-F525-4873-0212FA7175F8}"/>
              </a:ext>
            </a:extLst>
          </p:cNvPr>
          <p:cNvSpPr txBox="1"/>
          <p:nvPr/>
        </p:nvSpPr>
        <p:spPr>
          <a:xfrm>
            <a:off x="6223000" y="1532467"/>
            <a:ext cx="573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Исходный и раундовый ключи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9C1EA4-BF37-2E9D-4234-8A8E0D193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4" y="3269192"/>
            <a:ext cx="1809750" cy="1352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3334E6-DF90-458E-1DEB-3F8B7EC7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046" y="3269192"/>
            <a:ext cx="2219325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AF217-C6E2-82D1-98AD-F61A4D0FB6CA}"/>
              </a:ext>
            </a:extLst>
          </p:cNvPr>
          <p:cNvSpPr txBox="1"/>
          <p:nvPr/>
        </p:nvSpPr>
        <p:spPr>
          <a:xfrm>
            <a:off x="364067" y="4919133"/>
            <a:ext cx="470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Раундовый ключ и результат раунда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7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7D2E85-CFB0-BB74-7799-5447F716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4"/>
            <a:ext cx="10515600" cy="1325563"/>
          </a:xfrm>
        </p:spPr>
        <p:txBody>
          <a:bodyPr/>
          <a:lstStyle/>
          <a:p>
            <a:r>
              <a:rPr lang="en-US" dirty="0"/>
              <a:t>AES:</a:t>
            </a:r>
            <a:r>
              <a:rPr lang="ru-RU" dirty="0"/>
              <a:t> Ручные расчеты для первого раунда</a:t>
            </a:r>
            <a:endParaRPr lang="en-US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DBFFC3C-5451-FC45-353A-1C62B0093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8114"/>
              </p:ext>
            </p:extLst>
          </p:nvPr>
        </p:nvGraphicFramePr>
        <p:xfrm>
          <a:off x="279401" y="1049866"/>
          <a:ext cx="4622804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279">
                  <a:extLst>
                    <a:ext uri="{9D8B030D-6E8A-4147-A177-3AD203B41FA5}">
                      <a16:colId xmlns:a16="http://schemas.microsoft.com/office/drawing/2014/main" val="3130943003"/>
                    </a:ext>
                  </a:extLst>
                </a:gridCol>
                <a:gridCol w="267094">
                  <a:extLst>
                    <a:ext uri="{9D8B030D-6E8A-4147-A177-3AD203B41FA5}">
                      <a16:colId xmlns:a16="http://schemas.microsoft.com/office/drawing/2014/main" val="4050270853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1093733843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3445683097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2163137071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3321446454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4237269253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2517171377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849452292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4272272856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504630738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2804382317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2534098419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3981539655"/>
                    </a:ext>
                  </a:extLst>
                </a:gridCol>
                <a:gridCol w="308187">
                  <a:extLst>
                    <a:ext uri="{9D8B030D-6E8A-4147-A177-3AD203B41FA5}">
                      <a16:colId xmlns:a16="http://schemas.microsoft.com/office/drawing/2014/main" val="3261879484"/>
                    </a:ext>
                  </a:extLst>
                </a:gridCol>
              </a:tblGrid>
              <a:tr h="285221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Блок</a:t>
                      </a: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30157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28FEB06-06CE-B3C3-8DA0-FE45376D8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138308"/>
              </p:ext>
            </p:extLst>
          </p:nvPr>
        </p:nvGraphicFramePr>
        <p:xfrm>
          <a:off x="279400" y="1769532"/>
          <a:ext cx="462281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907">
                  <a:extLst>
                    <a:ext uri="{9D8B030D-6E8A-4147-A177-3AD203B41FA5}">
                      <a16:colId xmlns:a16="http://schemas.microsoft.com/office/drawing/2014/main" val="3130943003"/>
                    </a:ext>
                  </a:extLst>
                </a:gridCol>
                <a:gridCol w="210953">
                  <a:extLst>
                    <a:ext uri="{9D8B030D-6E8A-4147-A177-3AD203B41FA5}">
                      <a16:colId xmlns:a16="http://schemas.microsoft.com/office/drawing/2014/main" val="4050270853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1093733843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3445683097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2163137071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3321446454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4237269253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2517171377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849452292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4272272856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504630738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2804382317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2534098419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3981539655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3261879484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332376778"/>
                    </a:ext>
                  </a:extLst>
                </a:gridCol>
                <a:gridCol w="271930">
                  <a:extLst>
                    <a:ext uri="{9D8B030D-6E8A-4147-A177-3AD203B41FA5}">
                      <a16:colId xmlns:a16="http://schemas.microsoft.com/office/drawing/2014/main" val="1163647752"/>
                    </a:ext>
                  </a:extLst>
                </a:gridCol>
              </a:tblGrid>
              <a:tr h="394337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Ключ</a:t>
                      </a: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30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E88DA2-F114-EB84-566E-CD574346633C}"/>
              </a:ext>
            </a:extLst>
          </p:cNvPr>
          <p:cNvSpPr txBox="1"/>
          <p:nvPr/>
        </p:nvSpPr>
        <p:spPr>
          <a:xfrm>
            <a:off x="279399" y="1447603"/>
            <a:ext cx="46228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HEX  76     61     73     69      6C     79     65      76      61     5F      6F     6C     67     61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56243-9A54-84A5-65F3-7DF695423F7E}"/>
              </a:ext>
            </a:extLst>
          </p:cNvPr>
          <p:cNvSpPr txBox="1"/>
          <p:nvPr/>
        </p:nvSpPr>
        <p:spPr>
          <a:xfrm>
            <a:off x="279399" y="2306503"/>
            <a:ext cx="46228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HEX  31  33    38     31   5F    6D     69    6B    68     61    69    6C    6F    76   6E    61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4FB0F53-89D1-7AA4-7E88-75D4A4758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58251"/>
              </p:ext>
            </p:extLst>
          </p:nvPr>
        </p:nvGraphicFramePr>
        <p:xfrm>
          <a:off x="5698067" y="1302635"/>
          <a:ext cx="1591724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5F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68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6F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33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6D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38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69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69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6B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6C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8DB87C3-2D3A-EB09-7DC8-A3E28A22D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929215"/>
              </p:ext>
            </p:extLst>
          </p:nvPr>
        </p:nvGraphicFramePr>
        <p:xfrm>
          <a:off x="10253133" y="1302635"/>
          <a:ext cx="1591724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3F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FF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2E718525-7AED-DFFA-67AF-2902CC243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78099"/>
              </p:ext>
            </p:extLst>
          </p:nvPr>
        </p:nvGraphicFramePr>
        <p:xfrm>
          <a:off x="7679267" y="1302635"/>
          <a:ext cx="448733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733">
                  <a:extLst>
                    <a:ext uri="{9D8B030D-6E8A-4147-A177-3AD203B41FA5}">
                      <a16:colId xmlns:a16="http://schemas.microsoft.com/office/drawing/2014/main" val="2708153974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53883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91970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19744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617789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B35B7FCB-F055-C610-63F2-CEAE97676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898008"/>
              </p:ext>
            </p:extLst>
          </p:nvPr>
        </p:nvGraphicFramePr>
        <p:xfrm>
          <a:off x="8492070" y="1302635"/>
          <a:ext cx="448733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733">
                  <a:extLst>
                    <a:ext uri="{9D8B030D-6E8A-4147-A177-3AD203B41FA5}">
                      <a16:colId xmlns:a16="http://schemas.microsoft.com/office/drawing/2014/main" val="2708153974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38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53883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91970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19744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617789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77C44B35-3DB3-02F6-D1BE-F547779D0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523623"/>
              </p:ext>
            </p:extLst>
          </p:nvPr>
        </p:nvGraphicFramePr>
        <p:xfrm>
          <a:off x="9300634" y="1302635"/>
          <a:ext cx="448733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733">
                  <a:extLst>
                    <a:ext uri="{9D8B030D-6E8A-4147-A177-3AD203B41FA5}">
                      <a16:colId xmlns:a16="http://schemas.microsoft.com/office/drawing/2014/main" val="2708153974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53883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91970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19744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6177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C3975B6-6C8C-2AA9-73D7-D2ECD4923D87}"/>
              </a:ext>
            </a:extLst>
          </p:cNvPr>
          <p:cNvSpPr txBox="1"/>
          <p:nvPr/>
        </p:nvSpPr>
        <p:spPr>
          <a:xfrm>
            <a:off x="7526866" y="2349022"/>
            <a:ext cx="7535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RotWord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50660-D782-6C4E-CC23-A6EA36D769C6}"/>
              </a:ext>
            </a:extLst>
          </p:cNvPr>
          <p:cNvSpPr txBox="1"/>
          <p:nvPr/>
        </p:nvSpPr>
        <p:spPr>
          <a:xfrm>
            <a:off x="6985000" y="931332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Развертка ключа первого раунда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A4C8F-2CE9-E4F4-1653-7E6FFF67BBB0}"/>
              </a:ext>
            </a:extLst>
          </p:cNvPr>
          <p:cNvSpPr txBox="1"/>
          <p:nvPr/>
        </p:nvSpPr>
        <p:spPr>
          <a:xfrm>
            <a:off x="8358719" y="2340555"/>
            <a:ext cx="76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SubWord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78D101-7652-184C-38DB-13043FA34ECF}"/>
              </a:ext>
            </a:extLst>
          </p:cNvPr>
          <p:cNvSpPr txBox="1"/>
          <p:nvPr/>
        </p:nvSpPr>
        <p:spPr>
          <a:xfrm>
            <a:off x="9199039" y="2349022"/>
            <a:ext cx="6773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Rcon</a:t>
            </a:r>
            <a:r>
              <a:rPr lang="en-US" sz="1100" dirty="0"/>
              <a:t>(1)</a:t>
            </a:r>
          </a:p>
        </p:txBody>
      </p:sp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89E080C1-E859-C107-237A-EB1A1882C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51697"/>
              </p:ext>
            </p:extLst>
          </p:nvPr>
        </p:nvGraphicFramePr>
        <p:xfrm>
          <a:off x="2142067" y="3105084"/>
          <a:ext cx="15917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5F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68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6F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33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6D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38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69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69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6B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6C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4042AB40-A445-1591-4C86-3993C7590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436970"/>
              </p:ext>
            </p:extLst>
          </p:nvPr>
        </p:nvGraphicFramePr>
        <p:xfrm>
          <a:off x="338667" y="3105084"/>
          <a:ext cx="15917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76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6C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67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79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5F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73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6F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69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76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6C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3150DDC8-996D-1A45-D0FC-E6B81DB92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788120"/>
              </p:ext>
            </p:extLst>
          </p:nvPr>
        </p:nvGraphicFramePr>
        <p:xfrm>
          <a:off x="4182534" y="3105084"/>
          <a:ext cx="15917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D3D4FF3-319C-BE26-B040-3155786F9FB6}"/>
              </a:ext>
            </a:extLst>
          </p:cNvPr>
          <p:cNvSpPr txBox="1"/>
          <p:nvPr/>
        </p:nvSpPr>
        <p:spPr>
          <a:xfrm>
            <a:off x="2590801" y="2761509"/>
            <a:ext cx="1896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Сложение блока с ключом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E9867B64-8600-457E-A70C-4CBE0DA45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384188"/>
              </p:ext>
            </p:extLst>
          </p:nvPr>
        </p:nvGraphicFramePr>
        <p:xfrm>
          <a:off x="6087543" y="3105084"/>
          <a:ext cx="15917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6F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9F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EF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5B273DA-C00C-120B-6D30-2CA8E8317100}"/>
              </a:ext>
            </a:extLst>
          </p:cNvPr>
          <p:cNvSpPr txBox="1"/>
          <p:nvPr/>
        </p:nvSpPr>
        <p:spPr>
          <a:xfrm>
            <a:off x="5909734" y="2709333"/>
            <a:ext cx="1896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Замена согласно таблице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SubByte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421715-CAB5-11CE-3BEB-3FE9D42EC2F5}"/>
              </a:ext>
            </a:extLst>
          </p:cNvPr>
          <p:cNvSpPr txBox="1"/>
          <p:nvPr/>
        </p:nvSpPr>
        <p:spPr>
          <a:xfrm>
            <a:off x="8305329" y="2715649"/>
            <a:ext cx="8222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ShiftRows</a:t>
            </a:r>
            <a:endParaRPr lang="en-US" sz="1100" dirty="0"/>
          </a:p>
        </p:txBody>
      </p: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FA447858-894C-0D53-9CC6-8144693E0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680735"/>
              </p:ext>
            </p:extLst>
          </p:nvPr>
        </p:nvGraphicFramePr>
        <p:xfrm>
          <a:off x="7950201" y="3105084"/>
          <a:ext cx="15917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9F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6A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636E2F8-F57C-0BE6-83DB-C2FC7C37AFFA}"/>
              </a:ext>
            </a:extLst>
          </p:cNvPr>
          <p:cNvSpPr txBox="1"/>
          <p:nvPr/>
        </p:nvSpPr>
        <p:spPr>
          <a:xfrm>
            <a:off x="334433" y="4678375"/>
            <a:ext cx="10075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MixColumns</a:t>
            </a:r>
            <a:endParaRPr lang="en-US" sz="1100" dirty="0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9DA0EA6-1FC2-868D-FF43-E30DEE100F94}"/>
              </a:ext>
            </a:extLst>
          </p:cNvPr>
          <p:cNvCxnSpPr>
            <a:cxnSpLocks/>
          </p:cNvCxnSpPr>
          <p:nvPr/>
        </p:nvCxnSpPr>
        <p:spPr>
          <a:xfrm>
            <a:off x="5909734" y="2633539"/>
            <a:ext cx="0" cy="17960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1768A878-6088-DD2F-52A1-DBBC4C47FC73}"/>
              </a:ext>
            </a:extLst>
          </p:cNvPr>
          <p:cNvCxnSpPr>
            <a:cxnSpLocks/>
          </p:cNvCxnSpPr>
          <p:nvPr/>
        </p:nvCxnSpPr>
        <p:spPr>
          <a:xfrm>
            <a:off x="7806267" y="2633539"/>
            <a:ext cx="0" cy="17960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B88D880B-EB4D-2521-F88B-B95106E13290}"/>
              </a:ext>
            </a:extLst>
          </p:cNvPr>
          <p:cNvCxnSpPr>
            <a:cxnSpLocks/>
          </p:cNvCxnSpPr>
          <p:nvPr/>
        </p:nvCxnSpPr>
        <p:spPr>
          <a:xfrm>
            <a:off x="334433" y="4429544"/>
            <a:ext cx="1141387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96A9FEF4-8EA1-D64D-DC2B-5FC27EF1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23082"/>
              </p:ext>
            </p:extLst>
          </p:nvPr>
        </p:nvGraphicFramePr>
        <p:xfrm>
          <a:off x="2078561" y="5019115"/>
          <a:ext cx="15917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9F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6A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graphicFrame>
        <p:nvGraphicFramePr>
          <p:cNvPr id="40" name="Таблица 39">
            <a:extLst>
              <a:ext uri="{FF2B5EF4-FFF2-40B4-BE49-F238E27FC236}">
                <a16:creationId xmlns:a16="http://schemas.microsoft.com/office/drawing/2014/main" id="{C33371A9-0FFE-5000-511C-06C59E23C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29920"/>
              </p:ext>
            </p:extLst>
          </p:nvPr>
        </p:nvGraphicFramePr>
        <p:xfrm>
          <a:off x="334433" y="5029669"/>
          <a:ext cx="15917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5AAF4716-5D4D-1B4E-0A62-040332B86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653360"/>
              </p:ext>
            </p:extLst>
          </p:nvPr>
        </p:nvGraphicFramePr>
        <p:xfrm>
          <a:off x="4182534" y="5019115"/>
          <a:ext cx="15917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4A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69B4D525-C4F7-2501-545B-1159E1103B63}"/>
              </a:ext>
            </a:extLst>
          </p:cNvPr>
          <p:cNvCxnSpPr>
            <a:cxnSpLocks/>
          </p:cNvCxnSpPr>
          <p:nvPr/>
        </p:nvCxnSpPr>
        <p:spPr>
          <a:xfrm>
            <a:off x="5909734" y="4432031"/>
            <a:ext cx="0" cy="17960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Таблица 42">
            <a:extLst>
              <a:ext uri="{FF2B5EF4-FFF2-40B4-BE49-F238E27FC236}">
                <a16:creationId xmlns:a16="http://schemas.microsoft.com/office/drawing/2014/main" id="{3F58D6D6-2559-64D6-D17C-6DC3BC7A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464288"/>
              </p:ext>
            </p:extLst>
          </p:nvPr>
        </p:nvGraphicFramePr>
        <p:xfrm>
          <a:off x="6096000" y="5019115"/>
          <a:ext cx="15917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0D6DD906-1E31-E500-5BC3-5C18D0303975}"/>
              </a:ext>
            </a:extLst>
          </p:cNvPr>
          <p:cNvSpPr txBox="1"/>
          <p:nvPr/>
        </p:nvSpPr>
        <p:spPr>
          <a:xfrm>
            <a:off x="5909734" y="4633940"/>
            <a:ext cx="1896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Транспонирование матрицы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1C627A-1FB4-F705-F610-85F03FE83B86}"/>
              </a:ext>
            </a:extLst>
          </p:cNvPr>
          <p:cNvSpPr txBox="1"/>
          <p:nvPr/>
        </p:nvSpPr>
        <p:spPr>
          <a:xfrm>
            <a:off x="8358719" y="4642459"/>
            <a:ext cx="2243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Сложение с раундовым ключом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" name="Таблица 45">
            <a:extLst>
              <a:ext uri="{FF2B5EF4-FFF2-40B4-BE49-F238E27FC236}">
                <a16:creationId xmlns:a16="http://schemas.microsoft.com/office/drawing/2014/main" id="{D8B755B7-4E1E-42B3-398B-DB1A305D5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35623"/>
              </p:ext>
            </p:extLst>
          </p:nvPr>
        </p:nvGraphicFramePr>
        <p:xfrm>
          <a:off x="8521715" y="5019115"/>
          <a:ext cx="15917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931">
                  <a:extLst>
                    <a:ext uri="{9D8B030D-6E8A-4147-A177-3AD203B41FA5}">
                      <a16:colId xmlns:a16="http://schemas.microsoft.com/office/drawing/2014/main" val="937276670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3925879138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939599776"/>
                    </a:ext>
                  </a:extLst>
                </a:gridCol>
                <a:gridCol w="397931">
                  <a:extLst>
                    <a:ext uri="{9D8B030D-6E8A-4147-A177-3AD203B41FA5}">
                      <a16:colId xmlns:a16="http://schemas.microsoft.com/office/drawing/2014/main" val="1418462703"/>
                    </a:ext>
                  </a:extLst>
                </a:gridCol>
              </a:tblGrid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06579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9C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827544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09986"/>
                  </a:ext>
                </a:extLst>
              </a:tr>
              <a:tr h="2331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30857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195AB074-2710-45DF-E8D9-CF8F16E2681C}"/>
              </a:ext>
            </a:extLst>
          </p:cNvPr>
          <p:cNvSpPr txBox="1"/>
          <p:nvPr/>
        </p:nvSpPr>
        <p:spPr>
          <a:xfrm>
            <a:off x="8521715" y="6171438"/>
            <a:ext cx="1227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AddRoundKey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6284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5B46D-782B-56B7-32A3-CE1035EF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"/>
            <a:ext cx="10515600" cy="1325563"/>
          </a:xfrm>
        </p:spPr>
        <p:txBody>
          <a:bodyPr/>
          <a:lstStyle/>
          <a:p>
            <a:r>
              <a:rPr lang="en-US" dirty="0"/>
              <a:t>AES: </a:t>
            </a:r>
            <a:r>
              <a:rPr lang="ru-RU" dirty="0"/>
              <a:t>Атака грубой силы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A40320-32C1-9F36-45DD-88530029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8" y="1068007"/>
            <a:ext cx="6096001" cy="3113348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8DED5E8-1CF7-4ADB-5831-7E5085CB0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42532"/>
              </p:ext>
            </p:extLst>
          </p:nvPr>
        </p:nvGraphicFramePr>
        <p:xfrm>
          <a:off x="6673448" y="1068007"/>
          <a:ext cx="5398948" cy="546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9474">
                  <a:extLst>
                    <a:ext uri="{9D8B030D-6E8A-4147-A177-3AD203B41FA5}">
                      <a16:colId xmlns:a16="http://schemas.microsoft.com/office/drawing/2014/main" val="2320070304"/>
                    </a:ext>
                  </a:extLst>
                </a:gridCol>
                <a:gridCol w="2699474">
                  <a:extLst>
                    <a:ext uri="{9D8B030D-6E8A-4147-A177-3AD203B41FA5}">
                      <a16:colId xmlns:a16="http://schemas.microsoft.com/office/drawing/2014/main" val="116203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Кол-во неизвестных байтов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Ожидаемое время атаки грубой силы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603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98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 h 40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50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12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0782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</a:t>
                      </a:r>
                      <a:r>
                        <a:rPr lang="ru-RU" dirty="0"/>
                        <a:t>ядра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3,1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0059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8 ядер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39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1,6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3461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Известный открытый текст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4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96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70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4,3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7718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Известный открытый текст (8 ядер)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08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248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850380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0A0D50-7800-D955-8613-6CDECCE1B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513" y="4656518"/>
            <a:ext cx="28003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8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B9D3C-5A66-A35D-CD66-4252FC27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264"/>
            <a:ext cx="10515600" cy="1325563"/>
          </a:xfrm>
        </p:spPr>
        <p:txBody>
          <a:bodyPr/>
          <a:lstStyle/>
          <a:p>
            <a:r>
              <a:rPr lang="en-US" dirty="0"/>
              <a:t>AES: </a:t>
            </a:r>
            <a:r>
              <a:rPr lang="ru-RU" dirty="0"/>
              <a:t>Шаблон атаки по дополнению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0A4ADA-699C-8B2D-0D53-956CAF0D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5" y="1443941"/>
            <a:ext cx="7838147" cy="46645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87B646-E44A-7E93-7C9E-92C5840FF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724" y="983315"/>
            <a:ext cx="3610924" cy="28594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F98FBE-5C31-3D01-137E-16BA3B4D4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226" y="3929060"/>
            <a:ext cx="3626422" cy="28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1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3B1B-4EEE-2401-8910-F8742DCA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C98A6-2390-2160-04F7-A321AFC4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262"/>
            <a:ext cx="10515600" cy="1325563"/>
          </a:xfrm>
        </p:spPr>
        <p:txBody>
          <a:bodyPr/>
          <a:lstStyle/>
          <a:p>
            <a:r>
              <a:rPr lang="en-US" dirty="0"/>
              <a:t>AES: </a:t>
            </a:r>
            <a:r>
              <a:rPr lang="ru-RU" dirty="0"/>
              <a:t>Схема действий нарушителя при атаке по дополнению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25D9B1-CFE8-3F89-C87A-FBE878DF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2" r="2736"/>
          <a:stretch/>
        </p:blipFill>
        <p:spPr>
          <a:xfrm>
            <a:off x="3159887" y="1320301"/>
            <a:ext cx="6285055" cy="55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1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F4FCD1-74B9-01F1-D4CD-0CBFB916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4"/>
            <a:ext cx="10515600" cy="1325563"/>
          </a:xfrm>
        </p:spPr>
        <p:txBody>
          <a:bodyPr/>
          <a:lstStyle/>
          <a:p>
            <a:r>
              <a:rPr lang="ru-RU" dirty="0"/>
              <a:t>Кузнечик: Развертывания ключа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CE9E8-BFD7-69D3-24B9-24C6AFA375A9}"/>
              </a:ext>
            </a:extLst>
          </p:cNvPr>
          <p:cNvSpPr txBox="1"/>
          <p:nvPr/>
        </p:nvSpPr>
        <p:spPr>
          <a:xfrm>
            <a:off x="555584" y="949128"/>
            <a:ext cx="388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 итерация развертывания ключа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CFE6DE-BDAD-EF09-F83D-759277F3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466" y="2849118"/>
            <a:ext cx="6223803" cy="1418082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электроника, дисплей, Устройство отображения&#10;&#10;Автоматически созданное описание">
            <a:extLst>
              <a:ext uri="{FF2B5EF4-FFF2-40B4-BE49-F238E27FC236}">
                <a16:creationId xmlns:a16="http://schemas.microsoft.com/office/drawing/2014/main" id="{AB1CEA8B-FE21-8ACB-B89E-CF0D2185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5" t="10666" b="26815"/>
          <a:stretch/>
        </p:blipFill>
        <p:spPr>
          <a:xfrm>
            <a:off x="279535" y="1381759"/>
            <a:ext cx="5293228" cy="5110077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D24B9CB-4089-E5CD-0032-EA3425AE0753}"/>
              </a:ext>
            </a:extLst>
          </p:cNvPr>
          <p:cNvCxnSpPr/>
          <p:nvPr/>
        </p:nvCxnSpPr>
        <p:spPr>
          <a:xfrm>
            <a:off x="6619239" y="3945467"/>
            <a:ext cx="27194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2932286-CCDA-FE7C-9435-39FF8C9EA98B}"/>
              </a:ext>
            </a:extLst>
          </p:cNvPr>
          <p:cNvSpPr/>
          <p:nvPr/>
        </p:nvSpPr>
        <p:spPr>
          <a:xfrm>
            <a:off x="2582333" y="5240867"/>
            <a:ext cx="1337734" cy="55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701F64-C3AD-2CE8-3C41-DF804635BEA8}"/>
              </a:ext>
            </a:extLst>
          </p:cNvPr>
          <p:cNvSpPr txBox="1"/>
          <p:nvPr/>
        </p:nvSpPr>
        <p:spPr>
          <a:xfrm>
            <a:off x="5829466" y="1591733"/>
            <a:ext cx="622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проверки вычислений была написана программа</a:t>
            </a:r>
            <a:r>
              <a:rPr lang="en-US" dirty="0"/>
              <a:t>. </a:t>
            </a:r>
            <a:r>
              <a:rPr lang="ru-RU" dirty="0"/>
              <a:t>Ниже представлен фрагмент вычисления раундовых ключей.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8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947D9-BB75-075B-EA22-A2F5F065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3"/>
            <a:ext cx="10515600" cy="1325563"/>
          </a:xfrm>
        </p:spPr>
        <p:txBody>
          <a:bodyPr/>
          <a:lstStyle/>
          <a:p>
            <a:r>
              <a:rPr lang="ru-RU" dirty="0"/>
              <a:t>Кузнечик: Раундовые преобразования</a:t>
            </a:r>
            <a:endParaRPr lang="en-US" dirty="0"/>
          </a:p>
        </p:txBody>
      </p:sp>
      <p:pic>
        <p:nvPicPr>
          <p:cNvPr id="4" name="Рисунок 3" descr="Изображение выглядит как текст, дисплей, компьютер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0C094E2-E08A-76DC-7654-1A0613AEB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t="32222" r="3415" b="17531"/>
          <a:stretch/>
        </p:blipFill>
        <p:spPr>
          <a:xfrm>
            <a:off x="279398" y="1574800"/>
            <a:ext cx="6698446" cy="48683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80E382-DD5C-6FF1-E60C-D442E041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013" y="3433761"/>
            <a:ext cx="4444887" cy="11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671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1061</Words>
  <Application>Microsoft Office PowerPoint</Application>
  <PresentationFormat>Широкоэкранный</PresentationFormat>
  <Paragraphs>303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Times New Roman</vt:lpstr>
      <vt:lpstr>Тема Office</vt:lpstr>
      <vt:lpstr>Санкт-Петербургский государственный электротехнический университет «ЛЭТИ» им. В.И. Ульянова (Ленина)  Лабораторная работа № 5 Изучение шифров AES и Кузнечик  Студент: _______________ Васильева Ольга , группа 1381 Руководитель:___________ Племянников А.К., доцент каф. ИБ   Сант-Петербург 2024</vt:lpstr>
      <vt:lpstr>Цель работы и задание</vt:lpstr>
      <vt:lpstr>AES: Исходные данные и результат со значением раундового ключа</vt:lpstr>
      <vt:lpstr>AES: Ручные расчеты для первого раунда</vt:lpstr>
      <vt:lpstr>AES: Атака грубой силы</vt:lpstr>
      <vt:lpstr>AES: Шаблон атаки по дополнению</vt:lpstr>
      <vt:lpstr>AES: Схема действий нарушителя при атаке по дополнению</vt:lpstr>
      <vt:lpstr>Кузнечик: Развертывания ключа</vt:lpstr>
      <vt:lpstr>Кузнечик: Раундовые преобразования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Olga</dc:creator>
  <cp:lastModifiedBy>Olga</cp:lastModifiedBy>
  <cp:revision>21</cp:revision>
  <dcterms:created xsi:type="dcterms:W3CDTF">2024-09-23T07:47:54Z</dcterms:created>
  <dcterms:modified xsi:type="dcterms:W3CDTF">2024-10-27T18:45:46Z</dcterms:modified>
</cp:coreProperties>
</file>